
<file path=[Content_Types].xml><?xml version="1.0" encoding="utf-8"?>
<Types xmlns="http://schemas.openxmlformats.org/package/2006/content-types">
  <Default Extension="png" ContentType="image/png"/>
  <Default Extension="mp3" ContentType="audio/mpeg"/>
  <Default Extension="webp" ContentType="vide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38" r:id="rId3"/>
    <p:sldId id="328" r:id="rId4"/>
    <p:sldId id="341" r:id="rId5"/>
    <p:sldId id="358" r:id="rId6"/>
    <p:sldId id="322" r:id="rId7"/>
    <p:sldId id="344" r:id="rId8"/>
    <p:sldId id="351" r:id="rId9"/>
    <p:sldId id="346" r:id="rId10"/>
    <p:sldId id="345" r:id="rId11"/>
    <p:sldId id="349" r:id="rId12"/>
    <p:sldId id="350" r:id="rId13"/>
    <p:sldId id="364" r:id="rId14"/>
    <p:sldId id="353" r:id="rId15"/>
    <p:sldId id="355" r:id="rId16"/>
    <p:sldId id="356" r:id="rId17"/>
    <p:sldId id="333" r:id="rId18"/>
    <p:sldId id="354" r:id="rId19"/>
    <p:sldId id="327" r:id="rId20"/>
    <p:sldId id="359" r:id="rId21"/>
    <p:sldId id="336" r:id="rId22"/>
    <p:sldId id="335" r:id="rId23"/>
    <p:sldId id="360" r:id="rId24"/>
    <p:sldId id="337" r:id="rId25"/>
    <p:sldId id="361" r:id="rId26"/>
    <p:sldId id="362" r:id="rId27"/>
    <p:sldId id="340" r:id="rId28"/>
    <p:sldId id="301" r:id="rId29"/>
    <p:sldId id="365" r:id="rId30"/>
    <p:sldId id="291" r:id="rId31"/>
  </p:sldIdLst>
  <p:sldSz cx="10693400" cy="7562850"/>
  <p:notesSz cx="10693400" cy="756285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3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8E2895-F712-EA5E-1889-1C364BCE7A0A}">
  <a:tblStyle styleId="{128E2895-F712-EA5E-1889-1C364BCE7A0A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14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4/30/2026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4/30/2026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4/30/2026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665714" y="452371"/>
            <a:ext cx="936197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628021" y="1144743"/>
            <a:ext cx="9437357" cy="2796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3635755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ebp"/><Relationship Id="rId1" Type="http://schemas.microsoft.com/office/2007/relationships/media" Target="../media/media1.webp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8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5555" y="0"/>
            <a:ext cx="10859137" cy="76676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 bwMode="auto">
          <a:xfrm>
            <a:off x="4526285" y="6131689"/>
            <a:ext cx="5913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Мурманская область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город Мончегорск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9"/>
          <p:cNvPicPr/>
          <p:nvPr/>
        </p:nvPicPr>
        <p:blipFill>
          <a:blip r:embed="rId3"/>
          <a:stretch/>
        </p:blipFill>
        <p:spPr bwMode="auto">
          <a:xfrm>
            <a:off x="6210796" y="115983"/>
            <a:ext cx="1399113" cy="1334890"/>
          </a:xfrm>
          <a:prstGeom prst="rect">
            <a:avLst/>
          </a:prstGeom>
        </p:spPr>
      </p:pic>
      <p:pic>
        <p:nvPicPr>
          <p:cNvPr id="12" name="object 10"/>
          <p:cNvPicPr/>
          <p:nvPr/>
        </p:nvPicPr>
        <p:blipFill>
          <a:blip r:embed="rId4"/>
          <a:stretch/>
        </p:blipFill>
        <p:spPr bwMode="auto">
          <a:xfrm>
            <a:off x="7745210" y="682463"/>
            <a:ext cx="2694309" cy="950746"/>
          </a:xfrm>
          <a:prstGeom prst="rect">
            <a:avLst/>
          </a:prstGeom>
        </p:spPr>
      </p:pic>
      <p:sp>
        <p:nvSpPr>
          <p:cNvPr id="14" name="object 2"/>
          <p:cNvSpPr txBox="1"/>
          <p:nvPr/>
        </p:nvSpPr>
        <p:spPr bwMode="auto">
          <a:xfrm>
            <a:off x="6316459" y="4530618"/>
            <a:ext cx="4123060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2740"/>
              </a:lnSpc>
              <a:defRPr/>
            </a:pPr>
            <a:r>
              <a:rPr sz="2400" b="1" spc="15" dirty="0">
                <a:solidFill>
                  <a:srgbClr val="F7E2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«НАВИГАТОРЫ</a:t>
            </a:r>
            <a:r>
              <a:rPr sz="2400" b="1" spc="-150" dirty="0">
                <a:solidFill>
                  <a:srgbClr val="F7E2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5" dirty="0">
                <a:solidFill>
                  <a:srgbClr val="F7E2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ДЕТСТВА»</a:t>
            </a:r>
            <a:endParaRPr lang="ru-RU" sz="2400" b="1" spc="-15" dirty="0">
              <a:solidFill>
                <a:srgbClr val="F7E2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2740"/>
              </a:lnSpc>
              <a:defRPr/>
            </a:pPr>
            <a:endParaRPr sz="2400" dirty="0">
              <a:solidFill>
                <a:srgbClr val="F7E2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405" algn="ctr">
              <a:lnSpc>
                <a:spcPts val="2200"/>
              </a:lnSpc>
              <a:defRPr/>
            </a:pPr>
            <a:r>
              <a:rPr lang="ru-RU" sz="2000" b="1" spc="90" dirty="0">
                <a:solidFill>
                  <a:srgbClr val="F7E2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философия воспитания</a:t>
            </a:r>
            <a:endParaRPr sz="2000" b="1" dirty="0">
              <a:solidFill>
                <a:srgbClr val="F7E2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2"/>
          <p:cNvSpPr txBox="1"/>
          <p:nvPr/>
        </p:nvSpPr>
        <p:spPr bwMode="auto">
          <a:xfrm>
            <a:off x="6432148" y="2215038"/>
            <a:ext cx="3891682" cy="210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2800" b="1" spc="6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</a:t>
            </a:r>
            <a:endParaRPr sz="28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15"/>
              </a:spcBef>
              <a:defRPr/>
            </a:pPr>
            <a:endParaRPr sz="28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100000"/>
              </a:lnSpc>
              <a:defRPr/>
            </a:pPr>
            <a:r>
              <a:rPr sz="20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</a:t>
            </a:r>
            <a:r>
              <a:rPr sz="2000" b="1" spc="-5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22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</a:t>
            </a:r>
            <a:r>
              <a:rPr sz="2000" b="1" spc="-325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sz="2000" b="1" spc="5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21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20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задержка 15"/>
          <p:cNvSpPr/>
          <p:nvPr/>
        </p:nvSpPr>
        <p:spPr bwMode="auto">
          <a:xfrm>
            <a:off x="-67482" y="613073"/>
            <a:ext cx="5674948" cy="5844671"/>
          </a:xfrm>
          <a:prstGeom prst="flowChartDelay">
            <a:avLst/>
          </a:prstGeom>
          <a:blipFill>
            <a:blip r:embed="rId5"/>
            <a:tile tx="-154940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55" y="600164"/>
            <a:ext cx="6278279" cy="58446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гордость!  Победители отборочных этапов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участники образовательных программ: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1045121"/>
            <a:ext cx="5748134" cy="5416868"/>
          </a:xfrm>
        </p:spPr>
        <p:txBody>
          <a:bodyPr/>
          <a:lstStyle/>
          <a:p>
            <a:pPr algn="just"/>
            <a:r>
              <a:rPr lang="ru-RU" dirty="0"/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форум Новая философия воспитания (Санкт-Петербург) –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Тимофеева Г.А., Смирнова П.Б., Науменко Э.Р.;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форум Новая философия воспитания (Санкт-Петербург)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Ржанникова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Варя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МАОУ СОШ 8 (советник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П.Б.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 социальных проектов «Люди территории» 2025 – 5 учеников школы 14 (наставник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Науменко Э.Р.)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приступили к реализации! ЦДИ – склад))))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победитель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конкурсного отбора «Всероссийский форум лидеров ученического самоуправления «Вектор Успеха» международного центра «Артек» ученик –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Ганин Никита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Науменко Э.Р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 детей из региона)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проекта «Арктическая школа» (Проект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фиджитал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-центра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СпортЛаб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школе №7 в составе команды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Сосновская А.В.  </a:t>
            </a:r>
          </a:p>
          <a:p>
            <a:pPr marL="285750" indent="-285750">
              <a:buFontTx/>
              <a:buChar char="-"/>
            </a:pPr>
            <a:endParaRPr lang="ru-RU" sz="1600" dirty="0"/>
          </a:p>
          <a:p>
            <a:pPr marL="285750" indent="-285750">
              <a:buFontTx/>
              <a:buChar char="-"/>
            </a:pPr>
            <a:endParaRPr lang="ru-RU" sz="1400" b="1" dirty="0"/>
          </a:p>
          <a:p>
            <a:pPr marL="285750" indent="-285750">
              <a:buFontTx/>
              <a:buChar char="-"/>
            </a:pPr>
            <a:endParaRPr lang="ru-RU" sz="1400" b="1" dirty="0"/>
          </a:p>
          <a:p>
            <a:pPr marL="285750" indent="-285750">
              <a:buFontTx/>
              <a:buChar char="-"/>
            </a:pPr>
            <a:endParaRPr lang="ru-RU" sz="1400" b="1" dirty="0"/>
          </a:p>
          <a:p>
            <a:pPr marL="285750" indent="-285750">
              <a:buFontTx/>
              <a:buChar char="-"/>
            </a:pPr>
            <a:endParaRPr lang="ru-RU" sz="1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09978" y="5475228"/>
            <a:ext cx="1691504" cy="1080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828" y="109017"/>
            <a:ext cx="4048365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76" y="2701305"/>
            <a:ext cx="3188184" cy="2304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804" y="5149577"/>
            <a:ext cx="3154961" cy="2221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380" y="5077569"/>
            <a:ext cx="3150624" cy="23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6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гордость!  Победители отборочных этапов: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1549177"/>
            <a:ext cx="4812030" cy="511256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участники Всероссийского проекта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МедиаПритяжение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2 и 5 место ученики школы 14 (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– Науменко Э.Р.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конкурсного отбора на смену IMAKE | Изобретатели будущего ВДЦ «Океан» (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– Завьялова Л.В.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конкурсном отборе Форума школьных театров (смена «Орлёнок») – ждём результатов (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П.Б.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Мемориальной зимней экспедиции ветеранов и молодёжи «Гвоздики на скалах»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–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Пуряева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Слёт именных образовательных организаций «Крылатый богатырь Борис Сафонов» г. Тула (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Пуряева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 </a:t>
            </a: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7218908" y="109017"/>
            <a:ext cx="3243353" cy="2426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708" y="2053233"/>
            <a:ext cx="3733313" cy="2486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407" y="1765201"/>
            <a:ext cx="2365258" cy="1995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796" y="4717529"/>
            <a:ext cx="3432345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45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РДЦ вдохновляет – советник старается – дети счастливы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2125241"/>
            <a:ext cx="4651629" cy="400109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«Вдохновленные детством» (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Сосновская А.В., Науменко Э.Р., Зарубина Л.А., Завьялова Л.В.,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П.Б.) 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премия «Разговоры о важном»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(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Науменко Э.Р., Сосновская А.В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Зарубина Л.А.);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отборочный этап на участие в окружном форуме «НФВ» –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участников/советники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Отборочный этап на участие в окружном «НФВ»/дети –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«Президентов школ»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(Науменко Э.Р., Смирнова П.Б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5490716" y="1261145"/>
            <a:ext cx="4651375" cy="2359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740" y="4357489"/>
            <a:ext cx="4464496" cy="228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61555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КЛАССОВ на апрель – 69, ВСЕГО УЧЕНИКОВ – 1475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(напомнить о регламенте)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722067" y="1333153"/>
            <a:ext cx="3849933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210" y="-7451823"/>
            <a:ext cx="4608512" cy="3456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836" y="4861545"/>
            <a:ext cx="3178491" cy="23838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324" y="3925441"/>
            <a:ext cx="3222104" cy="2416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788" y="829097"/>
            <a:ext cx="3408040" cy="35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9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92333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 – это генератор идей, инициатив, развитие школьных пространств и возможностей.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892" y="1189137"/>
            <a:ext cx="3426249" cy="2572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516" y="4069457"/>
            <a:ext cx="3432345" cy="257273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4172" y="1261145"/>
            <a:ext cx="2754589" cy="3528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72" y="5005561"/>
            <a:ext cx="3048264" cy="2286198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half" idx="3"/>
          </p:nvPr>
        </p:nvSpPr>
        <p:spPr>
          <a:xfrm>
            <a:off x="5507101" y="1739456"/>
            <a:ext cx="5096183" cy="977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484" y="1333153"/>
            <a:ext cx="3576345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876" y="4141465"/>
            <a:ext cx="3520637" cy="26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7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185" y="452371"/>
            <a:ext cx="9781499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план новые инициативы и идеи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1" y="1739455"/>
            <a:ext cx="1715686" cy="2215991"/>
          </a:xfrm>
        </p:spPr>
        <p:txBody>
          <a:bodyPr/>
          <a:lstStyle/>
          <a:p>
            <a:pPr algn="ctr"/>
            <a:r>
              <a:rPr lang="ru-RU" dirty="0"/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красноармейца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(Л.В. Завьялова) апрель 2027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Города-герои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(К.О. Полякова) май 2027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404" y="1045121"/>
            <a:ext cx="3429000" cy="2571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32" y="4069457"/>
            <a:ext cx="3442882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884" y="3853433"/>
            <a:ext cx="3552395" cy="2664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24" y="4141465"/>
            <a:ext cx="3436640" cy="25774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812" y="757089"/>
            <a:ext cx="4015475" cy="3004170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half" idx="3"/>
          </p:nvPr>
        </p:nvSpPr>
        <p:spPr>
          <a:xfrm>
            <a:off x="5346701" y="1739455"/>
            <a:ext cx="4812030" cy="4571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950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109017"/>
            <a:ext cx="9361970" cy="65113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проект «17 моментов Победы!»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13844" y="1739900"/>
            <a:ext cx="368300" cy="27622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4914652" y="469057"/>
            <a:ext cx="4651375" cy="2618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56" y="757089"/>
            <a:ext cx="3847356" cy="288551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9843" y="10726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700" y="3997449"/>
            <a:ext cx="4711452" cy="2895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164" y="4069457"/>
            <a:ext cx="4423420" cy="32095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036" y="2341265"/>
            <a:ext cx="1899675" cy="14247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524" y="2269257"/>
            <a:ext cx="3909268" cy="211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23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Владеют технологиями, являются лидерами: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08" y="757089"/>
            <a:ext cx="4650971" cy="348718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08" y="3637409"/>
            <a:ext cx="4651375" cy="3488531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973113"/>
            <a:ext cx="53467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(Эльвира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Ринатовна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арт-технологии (Полина Борисовна, Кристина Олеговна),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шоу-технологии (Кристина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Олеговна, Лариса Владимировна),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деловой игры (Людмила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Алексеевна, Оксана Юрьевна)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педподдержки и личностно-ориентированная (Галина Александровна, Светлана Валерьевна),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коллективных творческих дел (Эльвира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Ринатовна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Владимировна);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возможности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воспитательном процессе;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в развитии воспитательных пространств и детских инициатив с перспективой на дальнейшее развитие данных направлений (самоуправление, театр, ВПК,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детьми, требующих особого педагогического внимания – особая ниша в деятельности советника (аналитика, контингент: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СОШ 1, ОШ 14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благодарные родители, отзывы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педагогов, работа совместно с КДН)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91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методической поддержки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командоукреплению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94572" y="1261145"/>
            <a:ext cx="3080007" cy="2119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932" y="980728"/>
            <a:ext cx="3140968" cy="24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924" y="3709417"/>
            <a:ext cx="3096344" cy="2376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556" y="4213473"/>
            <a:ext cx="3211113" cy="24072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72" y="901105"/>
            <a:ext cx="3114809" cy="23350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24" y="3997449"/>
            <a:ext cx="3724672" cy="279350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917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Нашу команду отличают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829097"/>
            <a:ext cx="4651629" cy="30469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взаимопомощь и поддержка;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 и взаимопонимание;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юмора и позитив;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самоанализ;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и сотрудничество;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развитию;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 проекта «Навигаторы детства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критике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5346700" y="181025"/>
            <a:ext cx="4651375" cy="2616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32" y="3925441"/>
            <a:ext cx="4651651" cy="3487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92" y="3061345"/>
            <a:ext cx="4945889" cy="37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6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9636566" cy="1384995"/>
          </a:xfrm>
        </p:spPr>
        <p:txBody>
          <a:bodyPr/>
          <a:lstStyle/>
          <a:p>
            <a:r>
              <a:rPr lang="ru-RU" dirty="0"/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итоги работы команды проекта «Навигаторы детства»;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муниципальный план советника 2026-2027 учебный год;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планирование мероприятий в рамках ДЕД летний период;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перспектива развития проекта (кадровые вопросы, «работа над ошибками», задачи…)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разное.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56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60" y="3781425"/>
            <a:ext cx="4041998" cy="33835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1FF39-632E-00EE-7914-DC49C45F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Держим марку!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98428" y="829097"/>
            <a:ext cx="4651375" cy="348853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4"/>
          <a:stretch>
            <a:fillRect/>
          </a:stretch>
        </p:blipFill>
        <p:spPr>
          <a:xfrm>
            <a:off x="6354812" y="4357489"/>
            <a:ext cx="3605411" cy="27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9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61555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мероприятия советника в рамках ДЕД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2026-2027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2903056"/>
              </p:ext>
            </p:extLst>
          </p:nvPr>
        </p:nvGraphicFramePr>
        <p:xfrm>
          <a:off x="534988" y="1405159"/>
          <a:ext cx="9636248" cy="4513052"/>
        </p:xfrm>
        <a:graphic>
          <a:graphicData uri="http://schemas.openxmlformats.org/drawingml/2006/table">
            <a:tbl>
              <a:tblPr firstRow="1" firstCol="1" bandRow="1">
                <a:tableStyleId>{128E2895-F712-EA5E-1889-1C364BCE7A0A}</a:tableStyleId>
              </a:tblPr>
              <a:tblGrid>
                <a:gridCol w="1121802">
                  <a:extLst>
                    <a:ext uri="{9D8B030D-6E8A-4147-A177-3AD203B41FA5}">
                      <a16:colId xmlns:a16="http://schemas.microsoft.com/office/drawing/2014/main" val="2278351053"/>
                    </a:ext>
                  </a:extLst>
                </a:gridCol>
                <a:gridCol w="753162">
                  <a:extLst>
                    <a:ext uri="{9D8B030D-6E8A-4147-A177-3AD203B41FA5}">
                      <a16:colId xmlns:a16="http://schemas.microsoft.com/office/drawing/2014/main" val="2721133963"/>
                    </a:ext>
                  </a:extLst>
                </a:gridCol>
                <a:gridCol w="1232990">
                  <a:extLst>
                    <a:ext uri="{9D8B030D-6E8A-4147-A177-3AD203B41FA5}">
                      <a16:colId xmlns:a16="http://schemas.microsoft.com/office/drawing/2014/main" val="2125832734"/>
                    </a:ext>
                  </a:extLst>
                </a:gridCol>
                <a:gridCol w="1106579">
                  <a:extLst>
                    <a:ext uri="{9D8B030D-6E8A-4147-A177-3AD203B41FA5}">
                      <a16:colId xmlns:a16="http://schemas.microsoft.com/office/drawing/2014/main" val="3436486393"/>
                    </a:ext>
                  </a:extLst>
                </a:gridCol>
                <a:gridCol w="1131069">
                  <a:extLst>
                    <a:ext uri="{9D8B030D-6E8A-4147-A177-3AD203B41FA5}">
                      <a16:colId xmlns:a16="http://schemas.microsoft.com/office/drawing/2014/main" val="1100821357"/>
                    </a:ext>
                  </a:extLst>
                </a:gridCol>
                <a:gridCol w="1446100">
                  <a:extLst>
                    <a:ext uri="{9D8B030D-6E8A-4147-A177-3AD203B41FA5}">
                      <a16:colId xmlns:a16="http://schemas.microsoft.com/office/drawing/2014/main" val="2976651836"/>
                    </a:ext>
                  </a:extLst>
                </a:gridCol>
                <a:gridCol w="1858419">
                  <a:extLst>
                    <a:ext uri="{9D8B030D-6E8A-4147-A177-3AD203B41FA5}">
                      <a16:colId xmlns:a16="http://schemas.microsoft.com/office/drawing/2014/main" val="4000882957"/>
                    </a:ext>
                  </a:extLst>
                </a:gridCol>
                <a:gridCol w="986127">
                  <a:extLst>
                    <a:ext uri="{9D8B030D-6E8A-4147-A177-3AD203B41FA5}">
                      <a16:colId xmlns:a16="http://schemas.microsoft.com/office/drawing/2014/main" val="2383230550"/>
                    </a:ext>
                  </a:extLst>
                </a:gridCol>
              </a:tblGrid>
              <a:tr h="1532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Дата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Форма проведения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Целевая аудитория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Охват детей, задействованных в организации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Привлеченные специалисты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Примечание (краткое описание мероприятия)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Ответственная школа/СПО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extLst>
                  <a:ext uri="{0D108BD9-81ED-4DB2-BD59-A6C34878D82A}">
                    <a16:rowId xmlns:a16="http://schemas.microsoft.com/office/drawing/2014/main" val="3938526135"/>
                  </a:ext>
                </a:extLst>
              </a:tr>
              <a:tr h="1347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учителя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02.10.2026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Товарищеская встреча по волейболу «Навигаторы детства»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 ОУ города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Ведущие –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Волонтеры – 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Судейство - 4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Региональный штаб «Навигаторы детства»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СКФКиС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 формирует команду педагогов от школы, обеспечивает визитку, девиз.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Предварительная работа: организация и участие в тренировочных мероприятиях команд школ.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 ОШ 7 им. М.С.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Квасникова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1506460"/>
                  </a:ext>
                </a:extLst>
              </a:tr>
              <a:tr h="1632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народного единства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20.10.2026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Станционная игра-квест  «Дружба народов»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Ученики 5-6 классов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Ведущие  - 2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Волонтеры  - 18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Жюри - 4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 школ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 формирует команду 5-6 классников (6 человек).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Предварительно: название команды, девиз.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 ОШ 14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579528"/>
                  </a:ext>
                </a:extLst>
              </a:tr>
            </a:tbl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55399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459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793822"/>
              </p:ext>
            </p:extLst>
          </p:nvPr>
        </p:nvGraphicFramePr>
        <p:xfrm>
          <a:off x="306140" y="509428"/>
          <a:ext cx="10153128" cy="6774353"/>
        </p:xfrm>
        <a:graphic>
          <a:graphicData uri="http://schemas.openxmlformats.org/drawingml/2006/table">
            <a:tbl>
              <a:tblPr firstRow="1" firstCol="1" bandRow="1">
                <a:tableStyleId>{128E2895-F712-EA5E-1889-1C364BCE7A0A}</a:tableStyleId>
              </a:tblPr>
              <a:tblGrid>
                <a:gridCol w="1181976">
                  <a:extLst>
                    <a:ext uri="{9D8B030D-6E8A-4147-A177-3AD203B41FA5}">
                      <a16:colId xmlns:a16="http://schemas.microsoft.com/office/drawing/2014/main" val="18211807"/>
                    </a:ext>
                  </a:extLst>
                </a:gridCol>
                <a:gridCol w="793560">
                  <a:extLst>
                    <a:ext uri="{9D8B030D-6E8A-4147-A177-3AD203B41FA5}">
                      <a16:colId xmlns:a16="http://schemas.microsoft.com/office/drawing/2014/main" val="3881264854"/>
                    </a:ext>
                  </a:extLst>
                </a:gridCol>
                <a:gridCol w="1299127">
                  <a:extLst>
                    <a:ext uri="{9D8B030D-6E8A-4147-A177-3AD203B41FA5}">
                      <a16:colId xmlns:a16="http://schemas.microsoft.com/office/drawing/2014/main" val="2651006781"/>
                    </a:ext>
                  </a:extLst>
                </a:gridCol>
                <a:gridCol w="1165935">
                  <a:extLst>
                    <a:ext uri="{9D8B030D-6E8A-4147-A177-3AD203B41FA5}">
                      <a16:colId xmlns:a16="http://schemas.microsoft.com/office/drawing/2014/main" val="2089992320"/>
                    </a:ext>
                  </a:extLst>
                </a:gridCol>
                <a:gridCol w="1191736">
                  <a:extLst>
                    <a:ext uri="{9D8B030D-6E8A-4147-A177-3AD203B41FA5}">
                      <a16:colId xmlns:a16="http://schemas.microsoft.com/office/drawing/2014/main" val="2866954180"/>
                    </a:ext>
                  </a:extLst>
                </a:gridCol>
                <a:gridCol w="1523668">
                  <a:extLst>
                    <a:ext uri="{9D8B030D-6E8A-4147-A177-3AD203B41FA5}">
                      <a16:colId xmlns:a16="http://schemas.microsoft.com/office/drawing/2014/main" val="2878475458"/>
                    </a:ext>
                  </a:extLst>
                </a:gridCol>
                <a:gridCol w="1958104">
                  <a:extLst>
                    <a:ext uri="{9D8B030D-6E8A-4147-A177-3AD203B41FA5}">
                      <a16:colId xmlns:a16="http://schemas.microsoft.com/office/drawing/2014/main" val="3470826213"/>
                    </a:ext>
                  </a:extLst>
                </a:gridCol>
                <a:gridCol w="1039022">
                  <a:extLst>
                    <a:ext uri="{9D8B030D-6E8A-4147-A177-3AD203B41FA5}">
                      <a16:colId xmlns:a16="http://schemas.microsoft.com/office/drawing/2014/main" val="1669994392"/>
                    </a:ext>
                  </a:extLst>
                </a:gridCol>
              </a:tblGrid>
              <a:tr h="1344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неизвестного солдата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03.12.2026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Исторический квиз «Минувших лет живая память»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Ученики 8 классов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волонтеров, 2 ведущих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 школ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 формирует команду 8-классников из 6 человек, проводит предварительную подготовку команды по заданной теме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 Гимназия №1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28399"/>
                  </a:ext>
                </a:extLst>
              </a:tr>
              <a:tr h="1211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день инвалидов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04.12.2026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Квиз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«Мир один на всех»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Ученики 9-10 классов ОУ, студенты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МонПК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СКФКиС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Волонтеры 16 человек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ММО МОО "ВОИ" - Мончегорск - Лужинская В.А.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Советники обеспечивают участие команд 9-10 классников по 6 человек от каждого ОО из числа активистов самоуправления, волонтёров, проходят со своими командами все этапы игры.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ГАПОУ МО «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СКФКиС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2636133"/>
                  </a:ext>
                </a:extLst>
              </a:tr>
              <a:tr h="9575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российской науки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08.02.2027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Станционная игра «Путь к открытиям»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Ученики 7</a:t>
                      </a: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(ведущие, волонтеры)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 школ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 формирует команду 7классников по 6 человек, готовит название команды, девиз.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 «Лицей имени В.Г.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Сизова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317714"/>
                  </a:ext>
                </a:extLst>
              </a:tr>
              <a:tr h="292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день родного языка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19.02.2027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Интеллектуальная игра «Тайны родного языка»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классы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 программы «Орлята России»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(волонтеры на станциях, наставники)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 начальной школы.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 формирует команду 3классников 6 человек, символика (мерч) проекта.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игре участвует команда советников и команда учителей-наставников программы «Орлята России» (в отдельной номинации)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Требуется подготовка командой домашнего задания (для дополнительных баллов) на тему: «</a:t>
                      </a: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Алфавит родного языка в образах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Каждый участник создаёт рисунок, где буква алфавита превращается в предмет, животное или символ, связанный с культурой (например, </a:t>
                      </a: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— </a:t>
                      </a:r>
                      <a:r>
                        <a:rPr lang="ru-RU" sz="1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аист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(символ дома и семьи), </a:t>
                      </a: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— </a:t>
                      </a:r>
                      <a:r>
                        <a:rPr lang="ru-RU" sz="1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берёза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(символ России)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 СОШ №5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7296120"/>
                  </a:ext>
                </a:extLst>
              </a:tr>
            </a:tbl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507101" y="1739456"/>
            <a:ext cx="4651629" cy="333811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31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61555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мероприятия советника в рамках ДЕД на 2025-2026 учебный 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2903056"/>
              </p:ext>
            </p:extLst>
          </p:nvPr>
        </p:nvGraphicFramePr>
        <p:xfrm>
          <a:off x="534988" y="1405159"/>
          <a:ext cx="9636248" cy="4837138"/>
        </p:xfrm>
        <a:graphic>
          <a:graphicData uri="http://schemas.openxmlformats.org/drawingml/2006/table">
            <a:tbl>
              <a:tblPr firstRow="1" firstCol="1" bandRow="1">
                <a:tableStyleId>{128E2895-F712-EA5E-1889-1C364BCE7A0A}</a:tableStyleId>
              </a:tblPr>
              <a:tblGrid>
                <a:gridCol w="1121802">
                  <a:extLst>
                    <a:ext uri="{9D8B030D-6E8A-4147-A177-3AD203B41FA5}">
                      <a16:colId xmlns:a16="http://schemas.microsoft.com/office/drawing/2014/main" val="2278351053"/>
                    </a:ext>
                  </a:extLst>
                </a:gridCol>
                <a:gridCol w="753162">
                  <a:extLst>
                    <a:ext uri="{9D8B030D-6E8A-4147-A177-3AD203B41FA5}">
                      <a16:colId xmlns:a16="http://schemas.microsoft.com/office/drawing/2014/main" val="2721133963"/>
                    </a:ext>
                  </a:extLst>
                </a:gridCol>
                <a:gridCol w="1232990">
                  <a:extLst>
                    <a:ext uri="{9D8B030D-6E8A-4147-A177-3AD203B41FA5}">
                      <a16:colId xmlns:a16="http://schemas.microsoft.com/office/drawing/2014/main" val="2125832734"/>
                    </a:ext>
                  </a:extLst>
                </a:gridCol>
                <a:gridCol w="1106579">
                  <a:extLst>
                    <a:ext uri="{9D8B030D-6E8A-4147-A177-3AD203B41FA5}">
                      <a16:colId xmlns:a16="http://schemas.microsoft.com/office/drawing/2014/main" val="3436486393"/>
                    </a:ext>
                  </a:extLst>
                </a:gridCol>
                <a:gridCol w="1131069">
                  <a:extLst>
                    <a:ext uri="{9D8B030D-6E8A-4147-A177-3AD203B41FA5}">
                      <a16:colId xmlns:a16="http://schemas.microsoft.com/office/drawing/2014/main" val="1100821357"/>
                    </a:ext>
                  </a:extLst>
                </a:gridCol>
                <a:gridCol w="1446100">
                  <a:extLst>
                    <a:ext uri="{9D8B030D-6E8A-4147-A177-3AD203B41FA5}">
                      <a16:colId xmlns:a16="http://schemas.microsoft.com/office/drawing/2014/main" val="2976651836"/>
                    </a:ext>
                  </a:extLst>
                </a:gridCol>
                <a:gridCol w="1858419">
                  <a:extLst>
                    <a:ext uri="{9D8B030D-6E8A-4147-A177-3AD203B41FA5}">
                      <a16:colId xmlns:a16="http://schemas.microsoft.com/office/drawing/2014/main" val="4000882957"/>
                    </a:ext>
                  </a:extLst>
                </a:gridCol>
                <a:gridCol w="986127">
                  <a:extLst>
                    <a:ext uri="{9D8B030D-6E8A-4147-A177-3AD203B41FA5}">
                      <a16:colId xmlns:a16="http://schemas.microsoft.com/office/drawing/2014/main" val="2383230550"/>
                    </a:ext>
                  </a:extLst>
                </a:gridCol>
              </a:tblGrid>
              <a:tr h="1532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Форма проведения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Целевая аудитория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Охват детей, задействованных в организации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Привлеченные специалисты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Примечание (краткое описание мероприятия)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Ответственная школа/СПО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extLst>
                  <a:ext uri="{0D108BD9-81ED-4DB2-BD59-A6C34878D82A}">
                    <a16:rowId xmlns:a16="http://schemas.microsoft.com/office/drawing/2014/main" val="3938526135"/>
                  </a:ext>
                </a:extLst>
              </a:tr>
              <a:tr h="1347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Защитника Отечества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20.02.2027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Турнир по лазертагу «Арктический штурм»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 классы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волонтеров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ОКМП и ВДОО, молодежный центр «Сопки», клуб спортвного отдыха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 формирует команды, участвует в игре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Лесопарковая зона пр. Кирова 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1506460"/>
                  </a:ext>
                </a:extLst>
              </a:tr>
              <a:tr h="1632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Всемирный день театра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27.03.2027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Фестиваль театральных постановок по произведениям Н.В. Гоголя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Ученики  7-9 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ведущий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10-волонтеров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актёра по сценарию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Специалисты учреждений культуры, ЦРТДиЮ «Полярис», специалисты Движения Первых.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Советники формируют команды по 7 человек из учащихся 7-9 классов. Команды по предварительной жеребьёвке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(на организационном собрании сопровождающих-советников) определяют тему театральной постановки, организуют репетиции, участвуют в сводной генеральной репетиции.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 СОШ №8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579528"/>
                  </a:ext>
                </a:extLst>
              </a:tr>
            </a:tbl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55399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990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50449794"/>
              </p:ext>
            </p:extLst>
          </p:nvPr>
        </p:nvGraphicFramePr>
        <p:xfrm>
          <a:off x="234132" y="181025"/>
          <a:ext cx="10225135" cy="6699924"/>
        </p:xfrm>
        <a:graphic>
          <a:graphicData uri="http://schemas.openxmlformats.org/drawingml/2006/table">
            <a:tbl>
              <a:tblPr firstRow="1" firstCol="1" bandRow="1">
                <a:tableStyleId>{128E2895-F712-EA5E-1889-1C364BCE7A0A}</a:tableStyleId>
              </a:tblPr>
              <a:tblGrid>
                <a:gridCol w="1190357">
                  <a:extLst>
                    <a:ext uri="{9D8B030D-6E8A-4147-A177-3AD203B41FA5}">
                      <a16:colId xmlns:a16="http://schemas.microsoft.com/office/drawing/2014/main" val="704299003"/>
                    </a:ext>
                  </a:extLst>
                </a:gridCol>
                <a:gridCol w="799189">
                  <a:extLst>
                    <a:ext uri="{9D8B030D-6E8A-4147-A177-3AD203B41FA5}">
                      <a16:colId xmlns:a16="http://schemas.microsoft.com/office/drawing/2014/main" val="108365649"/>
                    </a:ext>
                  </a:extLst>
                </a:gridCol>
                <a:gridCol w="1308341">
                  <a:extLst>
                    <a:ext uri="{9D8B030D-6E8A-4147-A177-3AD203B41FA5}">
                      <a16:colId xmlns:a16="http://schemas.microsoft.com/office/drawing/2014/main" val="4176958055"/>
                    </a:ext>
                  </a:extLst>
                </a:gridCol>
                <a:gridCol w="1174205">
                  <a:extLst>
                    <a:ext uri="{9D8B030D-6E8A-4147-A177-3AD203B41FA5}">
                      <a16:colId xmlns:a16="http://schemas.microsoft.com/office/drawing/2014/main" val="2349045256"/>
                    </a:ext>
                  </a:extLst>
                </a:gridCol>
                <a:gridCol w="1200188">
                  <a:extLst>
                    <a:ext uri="{9D8B030D-6E8A-4147-A177-3AD203B41FA5}">
                      <a16:colId xmlns:a16="http://schemas.microsoft.com/office/drawing/2014/main" val="1047023807"/>
                    </a:ext>
                  </a:extLst>
                </a:gridCol>
                <a:gridCol w="1534473">
                  <a:extLst>
                    <a:ext uri="{9D8B030D-6E8A-4147-A177-3AD203B41FA5}">
                      <a16:colId xmlns:a16="http://schemas.microsoft.com/office/drawing/2014/main" val="3056954801"/>
                    </a:ext>
                  </a:extLst>
                </a:gridCol>
                <a:gridCol w="1971991">
                  <a:extLst>
                    <a:ext uri="{9D8B030D-6E8A-4147-A177-3AD203B41FA5}">
                      <a16:colId xmlns:a16="http://schemas.microsoft.com/office/drawing/2014/main" val="3277758661"/>
                    </a:ext>
                  </a:extLst>
                </a:gridCol>
                <a:gridCol w="1046391">
                  <a:extLst>
                    <a:ext uri="{9D8B030D-6E8A-4147-A177-3AD203B41FA5}">
                      <a16:colId xmlns:a16="http://schemas.microsoft.com/office/drawing/2014/main" val="713306432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Форма проведения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Целевая аудитория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Охват детей, задействованных в организации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Привлеченные специалисты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Примечание (краткое описание мероприятия)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Ответственная школа/СПО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extLst>
                  <a:ext uri="{0D108BD9-81ED-4DB2-BD59-A6C34878D82A}">
                    <a16:rowId xmlns:a16="http://schemas.microsoft.com/office/drawing/2014/main" val="2117531083"/>
                  </a:ext>
                </a:extLst>
              </a:tr>
              <a:tr h="1315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космонавтики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12.04.2027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Интеллектуальная игра «Через тернии к звездам» для 7 классов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Ученики 7 классов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(ведущие, волонтеры МОО «Авангард»)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Жюри: учителя физики и астрономии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Советники формируют команды учащихся 7классов по 6 человек, проводит предварительную подготовку. Команды готовят название, девиз.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 СОШ №1 имени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А.Ваганова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8587205"/>
                  </a:ext>
                </a:extLst>
              </a:tr>
              <a:tr h="22025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памяти о геноциде советского народа нацистами и их пособниками в годы Великой Отечественной войны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19.04.2027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Фестиваль литературно-музыкальных композиций «Помнить, чтобы жить»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Обучающиеся 8-11 классов, педагоги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(ведущие, волонтеры)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Специалисты «Сопки 27 км»; руководители школьных театров, специалисты ЦРТДиЮ «Полярис», учителя литературы и истории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Советнику предоставляются произведения/отрывки для подготовки участников к творческому выступлению, организует репетиции.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Номера, объединяют поэзию, прозу, театральные постановки, вокальные и инструментальные произведения. Главная цель фестиваля — через искусство передать молодому поколению правду о войне, выразить благодарность ветеранам и подчеркнуть ценность мира. Название отражает девиз: помнить уроки прошлого, чтобы беречь настоящее и будущее.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 СОШ 10 им. Б.Ф. Сафонова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3945762"/>
                  </a:ext>
                </a:extLst>
              </a:tr>
              <a:tr h="1315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Всемирный день Земли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Интеллектуальный марафон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9-10 классы, студенты 1 курсов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(ведущие, волонтеры)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ГАПОУ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МонПК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5954150"/>
                  </a:ext>
                </a:extLst>
              </a:tr>
            </a:tbl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507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14816323"/>
              </p:ext>
            </p:extLst>
          </p:nvPr>
        </p:nvGraphicFramePr>
        <p:xfrm>
          <a:off x="534988" y="1405159"/>
          <a:ext cx="9636248" cy="5000206"/>
        </p:xfrm>
        <a:graphic>
          <a:graphicData uri="http://schemas.openxmlformats.org/drawingml/2006/table">
            <a:tbl>
              <a:tblPr firstRow="1" firstCol="1" bandRow="1">
                <a:tableStyleId>{128E2895-F712-EA5E-1889-1C364BCE7A0A}</a:tableStyleId>
              </a:tblPr>
              <a:tblGrid>
                <a:gridCol w="1121802">
                  <a:extLst>
                    <a:ext uri="{9D8B030D-6E8A-4147-A177-3AD203B41FA5}">
                      <a16:colId xmlns:a16="http://schemas.microsoft.com/office/drawing/2014/main" val="2278351053"/>
                    </a:ext>
                  </a:extLst>
                </a:gridCol>
                <a:gridCol w="753162">
                  <a:extLst>
                    <a:ext uri="{9D8B030D-6E8A-4147-A177-3AD203B41FA5}">
                      <a16:colId xmlns:a16="http://schemas.microsoft.com/office/drawing/2014/main" val="2721133963"/>
                    </a:ext>
                  </a:extLst>
                </a:gridCol>
                <a:gridCol w="1232990">
                  <a:extLst>
                    <a:ext uri="{9D8B030D-6E8A-4147-A177-3AD203B41FA5}">
                      <a16:colId xmlns:a16="http://schemas.microsoft.com/office/drawing/2014/main" val="2125832734"/>
                    </a:ext>
                  </a:extLst>
                </a:gridCol>
                <a:gridCol w="1106579">
                  <a:extLst>
                    <a:ext uri="{9D8B030D-6E8A-4147-A177-3AD203B41FA5}">
                      <a16:colId xmlns:a16="http://schemas.microsoft.com/office/drawing/2014/main" val="3436486393"/>
                    </a:ext>
                  </a:extLst>
                </a:gridCol>
                <a:gridCol w="1131069">
                  <a:extLst>
                    <a:ext uri="{9D8B030D-6E8A-4147-A177-3AD203B41FA5}">
                      <a16:colId xmlns:a16="http://schemas.microsoft.com/office/drawing/2014/main" val="1100821357"/>
                    </a:ext>
                  </a:extLst>
                </a:gridCol>
                <a:gridCol w="1446100">
                  <a:extLst>
                    <a:ext uri="{9D8B030D-6E8A-4147-A177-3AD203B41FA5}">
                      <a16:colId xmlns:a16="http://schemas.microsoft.com/office/drawing/2014/main" val="2976651836"/>
                    </a:ext>
                  </a:extLst>
                </a:gridCol>
                <a:gridCol w="1858419">
                  <a:extLst>
                    <a:ext uri="{9D8B030D-6E8A-4147-A177-3AD203B41FA5}">
                      <a16:colId xmlns:a16="http://schemas.microsoft.com/office/drawing/2014/main" val="4000882957"/>
                    </a:ext>
                  </a:extLst>
                </a:gridCol>
                <a:gridCol w="986127">
                  <a:extLst>
                    <a:ext uri="{9D8B030D-6E8A-4147-A177-3AD203B41FA5}">
                      <a16:colId xmlns:a16="http://schemas.microsoft.com/office/drawing/2014/main" val="2383230550"/>
                    </a:ext>
                  </a:extLst>
                </a:gridCol>
              </a:tblGrid>
              <a:tr h="1532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Дата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Форма проведения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Целевая аудитория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Охват детей, задействованных в организации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Привлеченные специалисты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Примечание (краткое описание мероприятия)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Ответственная школа/СПО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02" marR="34502" marT="0" marB="0"/>
                </a:tc>
                <a:extLst>
                  <a:ext uri="{0D108BD9-81ED-4DB2-BD59-A6C34878D82A}">
                    <a16:rowId xmlns:a16="http://schemas.microsoft.com/office/drawing/2014/main" val="3938526135"/>
                  </a:ext>
                </a:extLst>
              </a:tr>
              <a:tr h="1347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Победы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30.04.2027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Станционная игра «Красноармейская книжка»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6-7 классы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(ведущие, волонтеры, сопровождающие)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 истории и обществознания, учитель ОБЗР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 проходят тематические станции с заданиями на знание исторических фактов, символики, военных профессий и традиций, связанных с защитой Отечества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1506460"/>
                  </a:ext>
                </a:extLst>
              </a:tr>
              <a:tr h="1632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Победы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06.05.2027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Познавательно – игровая программа «Города Герои»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классы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(ведущие, волонтеры, сопровождающие)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Программа  «Города Герои», состоит из 5 этапов представление домашнего сочинения, названия городов-героев(должны знать 12 городов-героев бывшего СССР) , работа с географической картой, викторина, разгадка анаграмм и создание творческой аппликации — информационный сборник о городах-героях.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579528"/>
                  </a:ext>
                </a:extLst>
              </a:tr>
            </a:tbl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55399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342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09559156"/>
              </p:ext>
            </p:extLst>
          </p:nvPr>
        </p:nvGraphicFramePr>
        <p:xfrm>
          <a:off x="534988" y="1405159"/>
          <a:ext cx="9636248" cy="4513052"/>
        </p:xfrm>
        <a:graphic>
          <a:graphicData uri="http://schemas.openxmlformats.org/drawingml/2006/table">
            <a:tbl>
              <a:tblPr firstRow="1" firstCol="1" bandRow="1">
                <a:tableStyleId>{128E2895-F712-EA5E-1889-1C364BCE7A0A}</a:tableStyleId>
              </a:tblPr>
              <a:tblGrid>
                <a:gridCol w="1121802">
                  <a:extLst>
                    <a:ext uri="{9D8B030D-6E8A-4147-A177-3AD203B41FA5}">
                      <a16:colId xmlns:a16="http://schemas.microsoft.com/office/drawing/2014/main" val="2278351053"/>
                    </a:ext>
                  </a:extLst>
                </a:gridCol>
                <a:gridCol w="753162">
                  <a:extLst>
                    <a:ext uri="{9D8B030D-6E8A-4147-A177-3AD203B41FA5}">
                      <a16:colId xmlns:a16="http://schemas.microsoft.com/office/drawing/2014/main" val="2721133963"/>
                    </a:ext>
                  </a:extLst>
                </a:gridCol>
                <a:gridCol w="1232990">
                  <a:extLst>
                    <a:ext uri="{9D8B030D-6E8A-4147-A177-3AD203B41FA5}">
                      <a16:colId xmlns:a16="http://schemas.microsoft.com/office/drawing/2014/main" val="2125832734"/>
                    </a:ext>
                  </a:extLst>
                </a:gridCol>
                <a:gridCol w="1106579">
                  <a:extLst>
                    <a:ext uri="{9D8B030D-6E8A-4147-A177-3AD203B41FA5}">
                      <a16:colId xmlns:a16="http://schemas.microsoft.com/office/drawing/2014/main" val="3436486393"/>
                    </a:ext>
                  </a:extLst>
                </a:gridCol>
                <a:gridCol w="1131069">
                  <a:extLst>
                    <a:ext uri="{9D8B030D-6E8A-4147-A177-3AD203B41FA5}">
                      <a16:colId xmlns:a16="http://schemas.microsoft.com/office/drawing/2014/main" val="1100821357"/>
                    </a:ext>
                  </a:extLst>
                </a:gridCol>
                <a:gridCol w="1446100">
                  <a:extLst>
                    <a:ext uri="{9D8B030D-6E8A-4147-A177-3AD203B41FA5}">
                      <a16:colId xmlns:a16="http://schemas.microsoft.com/office/drawing/2014/main" val="2976651836"/>
                    </a:ext>
                  </a:extLst>
                </a:gridCol>
                <a:gridCol w="1858419">
                  <a:extLst>
                    <a:ext uri="{9D8B030D-6E8A-4147-A177-3AD203B41FA5}">
                      <a16:colId xmlns:a16="http://schemas.microsoft.com/office/drawing/2014/main" val="4000882957"/>
                    </a:ext>
                  </a:extLst>
                </a:gridCol>
                <a:gridCol w="986127">
                  <a:extLst>
                    <a:ext uri="{9D8B030D-6E8A-4147-A177-3AD203B41FA5}">
                      <a16:colId xmlns:a16="http://schemas.microsoft.com/office/drawing/2014/main" val="2383230550"/>
                    </a:ext>
                  </a:extLst>
                </a:gridCol>
              </a:tblGrid>
              <a:tr h="1532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Акция «Внуки по переписке»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Октябрь, декабрь, март, февраль, май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поздравлений одиноким пожилым гражданам, проживающих в домах престарелых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Волонтеры, члены ДОО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 проводит предварительную работу по правилам подготовки поздравления, организует отправку писем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РРЦ г.Мурманск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8526135"/>
                  </a:ext>
                </a:extLst>
              </a:tr>
              <a:tr h="1347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защиты детей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01.06.2027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Акция «Добровольцы – детям!»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Волонтеры, члены ДОО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(ведущие, волонтеры)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ОКМП и ВДОО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Советники организуют городскую площадку «Навигаторы яркого настроения»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Ленинградская набережная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1506460"/>
                  </a:ext>
                </a:extLst>
              </a:tr>
              <a:tr h="1632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памяти и скорби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22.06.2027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Интерактивное занятие «Помним!»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Школьники 12-14 лет, посещающие детский летний городской лагерь ЦРТДиЮ «Полярис»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ЦРТДиЮ «Полярис»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Советники организуют мероприятие на базе городского летнего лагеря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Ферсмана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579528"/>
                  </a:ext>
                </a:extLst>
              </a:tr>
            </a:tbl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55399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583541"/>
              </p:ext>
            </p:extLst>
          </p:nvPr>
        </p:nvGraphicFramePr>
        <p:xfrm>
          <a:off x="522164" y="5941666"/>
          <a:ext cx="9649072" cy="1080120"/>
        </p:xfrm>
        <a:graphic>
          <a:graphicData uri="http://schemas.openxmlformats.org/drawingml/2006/table">
            <a:tbl>
              <a:tblPr firstRow="1" firstCol="1" bandRow="1">
                <a:tableStyleId>{128E2895-F712-EA5E-1889-1C364BCE7A0A}</a:tableStyleId>
              </a:tblPr>
              <a:tblGrid>
                <a:gridCol w="1123295">
                  <a:extLst>
                    <a:ext uri="{9D8B030D-6E8A-4147-A177-3AD203B41FA5}">
                      <a16:colId xmlns:a16="http://schemas.microsoft.com/office/drawing/2014/main" val="2830253193"/>
                    </a:ext>
                  </a:extLst>
                </a:gridCol>
                <a:gridCol w="754166">
                  <a:extLst>
                    <a:ext uri="{9D8B030D-6E8A-4147-A177-3AD203B41FA5}">
                      <a16:colId xmlns:a16="http://schemas.microsoft.com/office/drawing/2014/main" val="1043571451"/>
                    </a:ext>
                  </a:extLst>
                </a:gridCol>
                <a:gridCol w="1234631">
                  <a:extLst>
                    <a:ext uri="{9D8B030D-6E8A-4147-A177-3AD203B41FA5}">
                      <a16:colId xmlns:a16="http://schemas.microsoft.com/office/drawing/2014/main" val="1463199017"/>
                    </a:ext>
                  </a:extLst>
                </a:gridCol>
                <a:gridCol w="1108052">
                  <a:extLst>
                    <a:ext uri="{9D8B030D-6E8A-4147-A177-3AD203B41FA5}">
                      <a16:colId xmlns:a16="http://schemas.microsoft.com/office/drawing/2014/main" val="1428608553"/>
                    </a:ext>
                  </a:extLst>
                </a:gridCol>
                <a:gridCol w="1132573">
                  <a:extLst>
                    <a:ext uri="{9D8B030D-6E8A-4147-A177-3AD203B41FA5}">
                      <a16:colId xmlns:a16="http://schemas.microsoft.com/office/drawing/2014/main" val="720930908"/>
                    </a:ext>
                  </a:extLst>
                </a:gridCol>
                <a:gridCol w="1448023">
                  <a:extLst>
                    <a:ext uri="{9D8B030D-6E8A-4147-A177-3AD203B41FA5}">
                      <a16:colId xmlns:a16="http://schemas.microsoft.com/office/drawing/2014/main" val="1211922885"/>
                    </a:ext>
                  </a:extLst>
                </a:gridCol>
                <a:gridCol w="1860892">
                  <a:extLst>
                    <a:ext uri="{9D8B030D-6E8A-4147-A177-3AD203B41FA5}">
                      <a16:colId xmlns:a16="http://schemas.microsoft.com/office/drawing/2014/main" val="2956392019"/>
                    </a:ext>
                  </a:extLst>
                </a:gridCol>
                <a:gridCol w="987440">
                  <a:extLst>
                    <a:ext uri="{9D8B030D-6E8A-4147-A177-3AD203B41FA5}">
                      <a16:colId xmlns:a16="http://schemas.microsoft.com/office/drawing/2014/main" val="2824111522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День России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12.06.2027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Флешмоб «Поднимаем России знамя!»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Посещающие городской летний детский лагерь ЦРТДи Ю «Полярис»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ЦРТДиЮ «Полярис»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Организация флешмоба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Ул. Ферсмана 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029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324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июнь-июль-август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15498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 на летний период (примерный план):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июня - День защиты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июня - День русского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- День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- День памяти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скорби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- День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- День семьи, любви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июля - День Военно-Морского Флота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августа - День физкультурника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августа - День Государственного флага РФ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августа - День воинской славы России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августа - День российского кино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6642844" y="253033"/>
            <a:ext cx="3885133" cy="2594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92" y="2701305"/>
            <a:ext cx="3657917" cy="2438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868" y="4573513"/>
            <a:ext cx="3724806" cy="25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17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0A412E-9FD8-AF8F-A914-D172B21B0DB2}"/>
              </a:ext>
            </a:extLst>
          </p:cNvPr>
          <p:cNvSpPr txBox="1"/>
          <p:nvPr/>
        </p:nvSpPr>
        <p:spPr>
          <a:xfrm>
            <a:off x="462976" y="2773313"/>
            <a:ext cx="9852275" cy="423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buAutoNum type="arabicPeriod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использовать потенциал родительских собрани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й, общешкольных родительских чатов,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информирования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родителей/обучающихся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 всероссийских мероприятиях для детей и молодежи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формирование и поддержание у родительской общественности положительного имиджа советника; повестка не дублируется!</a:t>
            </a:r>
          </a:p>
          <a:p>
            <a:pPr marL="342900" lvl="0" indent="-342900" algn="just">
              <a:lnSpc>
                <a:spcPct val="115000"/>
              </a:lnSpc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увеличить количество обучающихся, задействованных в федеральных концепциях, проектах и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акциях в том числе обучающихся, требующих особого педагогического внимания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AutoNum type="arabicPeriod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гармонично интегрировать яркие федеральные проекты в воспитательные программы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 (КОНКУРСЫ/ОТБОРЫ по повестке РДЦ!);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AutoNum type="arabicPeriod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выявлять, анализировать и распространять лучшие инициативы, и практики из опыта реализации воспитательной работы школ города;</a:t>
            </a:r>
          </a:p>
          <a:p>
            <a:pPr marL="342900" lvl="0" indent="-342900" algn="just">
              <a:lnSpc>
                <a:spcPct val="115000"/>
              </a:lnSpc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усилить адресную работу с детьми, требующих особого педагогического внимания.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AutoNum type="arabicPeriod"/>
            </a:pP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AutoNum type="arabicPeriod"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Блок-схема: задержка 2">
            <a:extLst>
              <a:ext uri="{FF2B5EF4-FFF2-40B4-BE49-F238E27FC236}">
                <a16:creationId xmlns:a16="http://schemas.microsoft.com/office/drawing/2014/main" id="{38B13CBB-3D8F-4555-7077-E5B1347AB03D}"/>
              </a:ext>
            </a:extLst>
          </p:cNvPr>
          <p:cNvSpPr/>
          <p:nvPr/>
        </p:nvSpPr>
        <p:spPr bwMode="auto">
          <a:xfrm rot="16200000" flipH="1">
            <a:off x="939746" y="-467096"/>
            <a:ext cx="2408141" cy="3342333"/>
          </a:xfrm>
          <a:prstGeom prst="flowChartDelay">
            <a:avLst/>
          </a:prstGeom>
          <a:solidFill>
            <a:srgbClr val="990B99"/>
          </a:solidFill>
          <a:ln>
            <a:solidFill>
              <a:srgbClr val="990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62428D-697F-C391-057C-13BA75B0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40" y="-539055"/>
            <a:ext cx="3168352" cy="2252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6620" y="1045121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972" y="397049"/>
            <a:ext cx="2073625" cy="20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28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Верь в себя! Верь в лучшее!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021" y="1144743"/>
            <a:ext cx="9437357" cy="2954655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тех, кто умеет верить в лучшее и старается сохранить в душе самые добрые качества, не смотря ни на какие жизненные невзгоды, для всех, кто не покидает свою планету и не поддаётся обстоятельствам, сохраняя веру в человечество и в любовь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85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скрепов воспитательной работы: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1477169"/>
            <a:ext cx="4651629" cy="5816977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9 ноября 2022 г. № 809 “Об утверждении Основ государственной политики по сохранению и укреплению традиционных российских духовно-нравственных ценностей”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1.Жизнь 2. Достоинство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Права и свободы человека 4. Патриотизм 5.Гражданственность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Служение отечеству и ответственность за его судьбу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Высокие нравственные идеалы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Крепкая семья 9. Созидательный труд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Приоритет духовного над материальным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Гуманизм 12. Милосердие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Справедливость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Коллективизм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Взаимопомощь и взаимоуважение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Историческая память и преемственность поколений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Единство народов России.</a:t>
            </a:r>
          </a:p>
          <a:p>
            <a:endParaRPr lang="ru-RU" dirty="0"/>
          </a:p>
        </p:txBody>
      </p:sp>
      <p:pic>
        <p:nvPicPr>
          <p:cNvPr id="12" name="IMG_20251210_121058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0796" y="31448"/>
            <a:ext cx="4219327" cy="281240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724" y="2557289"/>
            <a:ext cx="4032448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932" y="4861545"/>
            <a:ext cx="3170195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3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55555" y="0"/>
            <a:ext cx="10859137" cy="76676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 bwMode="auto">
          <a:xfrm>
            <a:off x="1818308" y="6192115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Мурманская область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Мончегорск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2"/>
          <p:cNvSpPr txBox="1"/>
          <p:nvPr/>
        </p:nvSpPr>
        <p:spPr bwMode="auto">
          <a:xfrm>
            <a:off x="6294004" y="4456335"/>
            <a:ext cx="412306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2740"/>
              </a:lnSpc>
              <a:defRPr/>
            </a:pPr>
            <a:r>
              <a:rPr sz="2400" b="1" spc="15" dirty="0">
                <a:solidFill>
                  <a:srgbClr val="F7E2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«НАВИГАТОРЫ</a:t>
            </a:r>
            <a:r>
              <a:rPr sz="2400" b="1" spc="-150" dirty="0">
                <a:solidFill>
                  <a:srgbClr val="F7E2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5" dirty="0">
                <a:solidFill>
                  <a:srgbClr val="F7E2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ДЕТСТВА»</a:t>
            </a:r>
            <a:endParaRPr lang="ru-RU" sz="2400" b="1" spc="-15" dirty="0">
              <a:solidFill>
                <a:srgbClr val="F7E2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2740"/>
              </a:lnSpc>
              <a:defRPr/>
            </a:pPr>
            <a:endParaRPr lang="ru-RU" sz="2400" b="1" spc="-15" dirty="0">
              <a:solidFill>
                <a:srgbClr val="F7E2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2740"/>
              </a:lnSpc>
              <a:defRPr/>
            </a:pPr>
            <a:r>
              <a:rPr lang="ru-RU" sz="2000" b="1" spc="-15" dirty="0">
                <a:solidFill>
                  <a:srgbClr val="F7E2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ФИЛОСОСФИЯ ВОСПИТАНИЯ</a:t>
            </a:r>
            <a:endParaRPr sz="2000" dirty="0">
              <a:solidFill>
                <a:srgbClr val="F7E2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2"/>
          <p:cNvSpPr txBox="1"/>
          <p:nvPr/>
        </p:nvSpPr>
        <p:spPr bwMode="auto">
          <a:xfrm>
            <a:off x="6432148" y="2215038"/>
            <a:ext cx="3891682" cy="1797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sz="2800" spc="6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</a:t>
            </a:r>
            <a:r>
              <a:rPr sz="2800" spc="-85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45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sz="28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15"/>
              </a:spcBef>
              <a:defRPr/>
            </a:pPr>
            <a:endParaRPr sz="28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100000"/>
              </a:lnSpc>
              <a:defRPr/>
            </a:pPr>
            <a:r>
              <a:rPr sz="2000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</a:t>
            </a:r>
            <a:r>
              <a:rPr sz="2000" spc="-5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22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</a:t>
            </a:r>
            <a:r>
              <a:rPr sz="2000" spc="-325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sz="2000" spc="5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21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2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Гимн Навигаторы детства (версия В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11036793" y="6000191"/>
            <a:ext cx="609600" cy="609600"/>
          </a:xfrm>
          <a:prstGeom prst="rect">
            <a:avLst/>
          </a:prstGeom>
        </p:spPr>
      </p:pic>
      <p:pic>
        <p:nvPicPr>
          <p:cNvPr id="18" name="object 9"/>
          <p:cNvPicPr/>
          <p:nvPr/>
        </p:nvPicPr>
        <p:blipFill>
          <a:blip r:embed="rId6"/>
          <a:stretch/>
        </p:blipFill>
        <p:spPr bwMode="auto">
          <a:xfrm>
            <a:off x="5499100" y="410024"/>
            <a:ext cx="1649935" cy="1394990"/>
          </a:xfrm>
          <a:prstGeom prst="rect">
            <a:avLst/>
          </a:prstGeom>
        </p:spPr>
      </p:pic>
      <p:pic>
        <p:nvPicPr>
          <p:cNvPr id="19" name="object 10"/>
          <p:cNvPicPr/>
          <p:nvPr/>
        </p:nvPicPr>
        <p:blipFill>
          <a:blip r:embed="rId7"/>
          <a:stretch/>
        </p:blipFill>
        <p:spPr bwMode="auto">
          <a:xfrm>
            <a:off x="7399735" y="501278"/>
            <a:ext cx="2951727" cy="12124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1062778"/>
            <a:ext cx="4933057" cy="480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 2025                                             МАРТ 2026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4988" y="1333153"/>
            <a:ext cx="9708256" cy="5400599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28" y="973114"/>
            <a:ext cx="5459785" cy="5688632"/>
          </a:xfrm>
        </p:spPr>
      </p:pic>
    </p:spTree>
    <p:extLst>
      <p:ext uri="{BB962C8B-B14F-4D97-AF65-F5344CB8AC3E}">
        <p14:creationId xmlns:p14="http://schemas.microsoft.com/office/powerpoint/2010/main" val="341182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платформы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55399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Навигаторов детства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ЦМРВС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5346700" y="541065"/>
            <a:ext cx="4651375" cy="2734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716" y="3853433"/>
            <a:ext cx="4004456" cy="22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6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развития проекта (2025-2026 год)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4132" y="1261145"/>
            <a:ext cx="4952167" cy="6432530"/>
          </a:xfrm>
        </p:spPr>
        <p:txBody>
          <a:bodyPr/>
          <a:lstStyle/>
          <a:p>
            <a:pPr marL="285750" lvl="0" indent="-285750">
              <a:buFontTx/>
              <a:buChar char="-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городе/регионе выстроено взаимодействие «Навигаторов детства»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 партнерами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 формируют воспитательное пространство (среди них волонтерские и общественные объединения, поисковые отряды, воинская часть, ресурсный цент,</a:t>
            </a:r>
            <a:r>
              <a:rPr lang="ru-RU" dirty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РУМЦ ВПВМ «Авангард» г. Североморск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школы Казани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Калининграда, ГОБОУ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КК «Североморский кадетский корпус»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безусловный лидеры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10, 14, 5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регулярное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освещение мероприятий организованных советников в СМИ; формирование положительного имиджа советника среди родительской общественности (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госпаблики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муниципальная группа навигаторов детства; группы администрации города, управления образования, электронные издания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Мончегорский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рабочий, региональные группы, общешкольные родительские чаты в Макс  и др.);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путях формирования 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родителей в чатах Советника: 1300 (из них: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СОШ 5 – 236, СОШ 8 – 170, лицей – 176, гимназия – 168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ОШ 7 – 146, СОШ 1 – 140, </a:t>
            </a:r>
            <a:r>
              <a:rPr lang="ru-RU" sz="1400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 14 – 133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СОШ 10 – 131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71450" lvl="0" indent="-171450">
              <a:buFontTx/>
              <a:buChar char="-"/>
            </a:pPr>
            <a:endParaRPr lang="ru-RU" sz="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857250" algn="l"/>
              </a:tabLst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Tx/>
              <a:buChar char="-"/>
              <a:tabLst>
                <a:tab pos="857250" algn="l"/>
              </a:tabLst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800"/>
              </a:spcAft>
              <a:buFontTx/>
              <a:buChar char="-"/>
              <a:tabLst>
                <a:tab pos="857250" algn="l"/>
              </a:tabLst>
            </a:pP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820" y="109017"/>
            <a:ext cx="3816424" cy="2540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948" y="5005561"/>
            <a:ext cx="2976331" cy="22322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084" y="3061345"/>
            <a:ext cx="1785575" cy="1368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676" y="5437609"/>
            <a:ext cx="2387999" cy="17904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CBD2A6-F550-2849-BA49-3334FADF8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298" y="2687037"/>
            <a:ext cx="3544777" cy="2534548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164575B4-474B-1A88-9080-FBEFF50C3162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503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= реализация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507101" y="613073"/>
            <a:ext cx="4651629" cy="387798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видеопрезентаций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марафоны, акции, онлайн-экспедиции,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хакатон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интенсивные командные мероприятия (потенциал ресурсного центра), сетевые акции, фестивали, турниры, проектная деятельность (в том числе и медиа).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обучающихся к различным формам деятельности, создание и поддержание для них ситуации успеха (к мероприятиям привлечены 85% несовершеннолетних обучающихся школ); а с учетом акций «Наша семейная книга памяти» (федеральный уровень)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100 %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C:\Users\User2\Downloads\IMG_20260420_113537.webp"/>
          <p:cNvSpPr>
            <a:spLocks noGrp="1" noChangeAspect="1" noChangeArrowheads="1"/>
          </p:cNvSpPr>
          <p:nvPr>
            <p:ph sz="half" idx="2"/>
          </p:nvPr>
        </p:nvSpPr>
        <p:spPr bwMode="auto">
          <a:xfrm>
            <a:off x="534670" y="973113"/>
            <a:ext cx="4651629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по дополнительной профессиональной программе повышения квалификации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деятельности советника директора по воспитанию и взаимодействию с ДОО в общеобразовательной организации»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 часов – 8 человек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Сферум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макс: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возможности цифрового сервиса для советника директора по воспитанию» - 9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72" y="4213473"/>
            <a:ext cx="4347285" cy="3168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724" y="4357489"/>
            <a:ext cx="3936401" cy="27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0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30777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реализация: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1549177"/>
            <a:ext cx="4812030" cy="5539978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методических разработок в региональном банке лучших практик – 29 (100%);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участвуют в конкурсах педагогического мастерства (1 место -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К.О.-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метод материалов; участник  Всероссийский конкурс наставников «Быть, а не казаться!» -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Зарубина Л.А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Сосновская А.В.);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муниципального отбора (1 этап – портфолио) на губернаторскую премию – 1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(Зарубина Л.А.);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Выступают с обменом опыта на региональных и муниципальных,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(Калининград) (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Завьялова Л.В.,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Пуряева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Т.А., Полякова К.О., Науменко Э.Р.);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участников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молодежных авторских проектов в сфере образования «Моя страна – моя Россия!»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(Полякова К.О.)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740" y="1837209"/>
            <a:ext cx="3825744" cy="2592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900" y="4501505"/>
            <a:ext cx="3485713" cy="284021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4"/>
          <a:stretch>
            <a:fillRect/>
          </a:stretch>
        </p:blipFill>
        <p:spPr>
          <a:xfrm>
            <a:off x="7650956" y="0"/>
            <a:ext cx="2952328" cy="21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5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714" y="452371"/>
            <a:ext cx="9361970" cy="615553"/>
          </a:xfrm>
        </p:spPr>
        <p:txBody>
          <a:bodyPr/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гордость!  Победители отборочных этапов и участники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программ: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4670" y="1117129"/>
            <a:ext cx="4651629" cy="492442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программе "Навигаторы детства. Гранты" (г. Пятигорск) –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из региона Завьялова Л.В.;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Всероссийский съезд родительских комитетов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Москва) –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из региона Завьялова Л.В.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форум «Новая философия воспитания» (г. Москва) 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участников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Пуряева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Т.А.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флагманского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проектМедиаПритяжение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финал (Москва) –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Науменко Э.Р.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координаторы Мурманской области на семинар-совещании (Санкт-Петербург) –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Лобанова В.Н.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7501435" y="20205"/>
            <a:ext cx="3168352" cy="2112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708" y="973113"/>
            <a:ext cx="2411192" cy="1872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56" y="5149577"/>
            <a:ext cx="2936917" cy="2197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908" y="5221585"/>
            <a:ext cx="3096344" cy="2201845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🇷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-152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📽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-152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-152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4532" y="5221585"/>
            <a:ext cx="2957456" cy="22126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8708" y="2917329"/>
            <a:ext cx="4120923" cy="2253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169" y="1477169"/>
            <a:ext cx="2654231" cy="17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32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4338</TotalTime>
  <Words>2506</Words>
  <Application>Microsoft Office PowerPoint</Application>
  <DocSecurity>0</DocSecurity>
  <PresentationFormat>Произвольный</PresentationFormat>
  <Paragraphs>330</Paragraphs>
  <Slides>30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Презентация PowerPoint</vt:lpstr>
      <vt:lpstr>Повестка:</vt:lpstr>
      <vt:lpstr>17 скрепов воспитательной работы:</vt:lpstr>
      <vt:lpstr>МАЙ 2025                                             МАРТ 2026</vt:lpstr>
      <vt:lpstr>Рабочие платформы</vt:lpstr>
      <vt:lpstr>Итоги развития проекта (2025-2026 год)</vt:lpstr>
      <vt:lpstr>Обучение = реализация</vt:lpstr>
      <vt:lpstr>Профессиональная реализация:</vt:lpstr>
      <vt:lpstr>Наша гордость!  Победители отборочных этапов и участники  образовательных программ:</vt:lpstr>
      <vt:lpstr>Наша гордость!  Победители отборочных этапов  и участники образовательных программ:</vt:lpstr>
      <vt:lpstr>Наша гордость!  Победители отборочных этапов:</vt:lpstr>
      <vt:lpstr>РДЦ вдохновляет – советник старается – дети счастливы</vt:lpstr>
      <vt:lpstr>ВСЕГО КЛАССОВ на апрель – 69, ВСЕГО УЧЕНИКОВ – 1475  (напомнить о регламенте)</vt:lpstr>
      <vt:lpstr>Советник – это генератор идей, инициатив, развитие школьных пространств и возможностей. </vt:lpstr>
      <vt:lpstr>в план новые инициативы и идеи</vt:lpstr>
      <vt:lpstr>Ежегодный проект «17 моментов Победы!»</vt:lpstr>
      <vt:lpstr>Владеют технологиями, являются лидерами:</vt:lpstr>
      <vt:lpstr>От методической поддержки к командоукреплению)))</vt:lpstr>
      <vt:lpstr>Нашу команду отличают:</vt:lpstr>
      <vt:lpstr>Держим марку!</vt:lpstr>
      <vt:lpstr>Муниципальные мероприятия советника в рамках ДЕД на 2026-2027 учебный год</vt:lpstr>
      <vt:lpstr>Презентация PowerPoint</vt:lpstr>
      <vt:lpstr>Муниципальные мероприятия советника в рамках ДЕД на 2025-2026 учебный год</vt:lpstr>
      <vt:lpstr>Презентация PowerPoint</vt:lpstr>
      <vt:lpstr>Презентация PowerPoint</vt:lpstr>
      <vt:lpstr>Презентация PowerPoint</vt:lpstr>
      <vt:lpstr>План июнь-июль-август</vt:lpstr>
      <vt:lpstr>Презентация PowerPoint</vt:lpstr>
      <vt:lpstr>Верь в себя! Верь в лучшее!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РДШ информация о проектах 2021</dc:title>
  <dc:creator>Пелипенкова Дарья Юрьевна</dc:creator>
  <cp:lastModifiedBy>User2</cp:lastModifiedBy>
  <cp:revision>260</cp:revision>
  <dcterms:created xsi:type="dcterms:W3CDTF">2021-10-26T08:05:15Z</dcterms:created>
  <dcterms:modified xsi:type="dcterms:W3CDTF">2026-04-30T07:48:15Z</dcterms:modified>
  <dc:identifier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2021-10-26T00:00:00Z</vt:filetime>
  </property>
  <property fmtid="{D5CDD505-2E9C-101B-9397-08002B2CF9AE}" pid="3" name="Creator">
    <vt:lpwstr>Adobe Illustrator 24.1 (Windows)</vt:lpwstr>
  </property>
  <property fmtid="{D5CDD505-2E9C-101B-9397-08002B2CF9AE}" pid="4" name="LastSaved">
    <vt:filetime>2021-10-26T00:00:00Z</vt:filetime>
  </property>
</Properties>
</file>